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57" r:id="rId3"/>
    <p:sldId id="258" r:id="rId4"/>
    <p:sldId id="261" r:id="rId5"/>
    <p:sldId id="262" r:id="rId6"/>
    <p:sldId id="263" r:id="rId7"/>
    <p:sldId id="264" r:id="rId8"/>
    <p:sldId id="265" r:id="rId9"/>
    <p:sldId id="26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C"/>
    <a:srgbClr val="60BB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833" autoAdjust="0"/>
  </p:normalViewPr>
  <p:slideViewPr>
    <p:cSldViewPr>
      <p:cViewPr varScale="1">
        <p:scale>
          <a:sx n="64" d="100"/>
          <a:sy n="64" d="100"/>
        </p:scale>
        <p:origin x="125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B241C81-4460-4C33-AD6C-2243E5399990}" type="datetimeFigureOut">
              <a:rPr lang="en-US"/>
              <a:pPr>
                <a:defRPr/>
              </a:pPr>
              <a:t>10/22/2014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C9D9E2C-2964-40C4-BB43-743AAD1DAEA7}" type="slidenum">
              <a:rPr lang="en-US" altLang="en-US"/>
              <a:pPr/>
              <a:t>‹#›</a:t>
            </a:fld>
            <a:endParaRPr lang="en-US" altLang="en-US"/>
          </a:p>
        </p:txBody>
      </p:sp>
    </p:spTree>
    <p:extLst>
      <p:ext uri="{BB962C8B-B14F-4D97-AF65-F5344CB8AC3E}">
        <p14:creationId xmlns:p14="http://schemas.microsoft.com/office/powerpoint/2010/main" val="4661381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CEB075C4-0206-4097-9416-1AEC147645E2}" type="slidenum">
              <a:rPr lang="en-US" altLang="en-US">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332762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0823242D-AB8E-4463-8E25-65B786955EEC}"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838810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biggest benefits that result from using Project Management principles is the increased flow of information and the ability to make better informed decisions.  Being able to make better decisions means fewer mistakes and a reduction in the number of times costly projects are started and then later stopped or completed without the expected gains.</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6D223958-17F1-4E7B-BD46-3A710B5F2C2C}" type="slidenum">
              <a:rPr lang="en-US" altLang="en-US">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223247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4F72CFF2-4AB8-4378-814F-3A17201B1648}" type="slidenum">
              <a:rPr lang="en-US" altLang="en-US">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2596779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What is a single view of ALL your projects worth?  What would the value to our company be if you could see every project that you have?  How does each project align with the company’s stated strategies? How does the portfolio align? With Portfolio and Project Management in place the ability to see, and understand, individual projects or the entire project portfolio is straightforward.  Project Management can provide you with productivity improvements, better resource allocation, time-to-market enhancements, cost reductions, and timely information</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2742D4FC-7755-43AC-B99D-EDE039D8A3EA}" type="slidenum">
              <a:rPr lang="en-US" altLang="en-US">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1076319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As our organization becomes more and more “mature” in the area of Project Management and our use of Microsoft Project, we can use the built-in timesheet functions in addition to the task functions.  This allows for the tracking and understanding of what each resource within our organization is doing.  It allows you to answer the question “Can we do this next project with the people we have, on budget?”.   The system allows you to see instantly where a resource may be overloaded, or have free – or perhaps what work can be shuffled around to free up a resource.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DC00A174-A47B-41DC-9A13-31A9FFF94BA4}" type="slidenum">
              <a:rPr lang="en-US" altLang="en-US">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2332808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6AF93ABC-4FA1-4105-9B54-E2BA414B2175}" type="slidenum">
              <a:rPr lang="en-US" altLang="en-US">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3376713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In a survey of 166 companies by the Center for Business Practice, The Value of Project Management, 94% of respondents stated that implementing Project Management added value in terms of :</a:t>
            </a:r>
          </a:p>
          <a:p>
            <a:pPr>
              <a:spcBef>
                <a:spcPct val="0"/>
              </a:spcBef>
            </a:pPr>
            <a:r>
              <a:rPr lang="en-US" altLang="en-US" smtClean="0"/>
              <a:t>                                                ROI - 25%</a:t>
            </a:r>
          </a:p>
          <a:p>
            <a:pPr>
              <a:spcBef>
                <a:spcPct val="0"/>
              </a:spcBef>
            </a:pPr>
            <a:r>
              <a:rPr lang="en-US" altLang="en-US" smtClean="0"/>
              <a:t>                                                Productivity - 15%</a:t>
            </a:r>
          </a:p>
          <a:p>
            <a:pPr>
              <a:spcBef>
                <a:spcPct val="0"/>
              </a:spcBef>
            </a:pPr>
            <a:r>
              <a:rPr lang="en-US" altLang="en-US" smtClean="0"/>
              <a:t>                                                Time to Market reduction - 15%</a:t>
            </a:r>
          </a:p>
          <a:p>
            <a:pPr>
              <a:spcBef>
                <a:spcPct val="0"/>
              </a:spcBef>
            </a:pPr>
            <a:r>
              <a:rPr lang="en-US" altLang="en-US" smtClean="0"/>
              <a:t>                                                Project/Process Performance - 20%</a:t>
            </a:r>
          </a:p>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D36AAE8C-99AC-4907-B42B-5ADBF77A9D6A}" type="slidenum">
              <a:rPr lang="en-US" altLang="en-US">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1775946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While intangibles are hard to demonstrate, the effort expended on Project Management has proven again and again to be worth it in terms of increased efficiency, collaboration and overall effectiveness.</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688D1F29-C48A-4668-984F-7E5D726B8459}" type="slidenum">
              <a:rPr lang="en-US" altLang="en-US">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2191963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4F33F08C-DE0F-4214-83A2-C12E453CA5DE}" type="datetime1">
              <a:rPr lang="en-US" smtClean="0"/>
              <a:t>10/22/2014</a:t>
            </a:fld>
            <a:endParaRPr lang="en-US"/>
          </a:p>
        </p:txBody>
      </p:sp>
      <p:sp>
        <p:nvSpPr>
          <p:cNvPr id="7" name="Footer Placeholder 18"/>
          <p:cNvSpPr>
            <a:spLocks noGrp="1"/>
          </p:cNvSpPr>
          <p:nvPr>
            <p:ph type="ftr" sz="quarter" idx="11"/>
          </p:nvPr>
        </p:nvSpPr>
        <p:spPr/>
        <p:txBody>
          <a:bodyPr/>
          <a:lstStyle>
            <a:lvl1pPr>
              <a:defRPr/>
            </a:lvl1pPr>
          </a:lstStyle>
          <a:p>
            <a:pPr>
              <a:defRPr/>
            </a:pPr>
            <a:r>
              <a:rPr lang="en-US" smtClean="0"/>
              <a:t>EPM Strategy</a:t>
            </a:r>
            <a:endParaRPr lang="en-US" dirty="0"/>
          </a:p>
        </p:txBody>
      </p:sp>
      <p:sp>
        <p:nvSpPr>
          <p:cNvPr id="8" name="Slide Number Placeholder 26"/>
          <p:cNvSpPr>
            <a:spLocks noGrp="1"/>
          </p:cNvSpPr>
          <p:nvPr>
            <p:ph type="sldNum" sz="quarter" idx="12"/>
          </p:nvPr>
        </p:nvSpPr>
        <p:spPr/>
        <p:txBody>
          <a:bodyPr/>
          <a:lstStyle>
            <a:lvl1pPr>
              <a:defRPr/>
            </a:lvl1pPr>
          </a:lstStyle>
          <a:p>
            <a:fld id="{B93529A0-B641-42C8-B994-FCA581C2F301}" type="slidenum">
              <a:rPr lang="en-US" altLang="en-US"/>
              <a:pPr/>
              <a:t>‹#›</a:t>
            </a:fld>
            <a:endParaRPr lang="en-US" altLang="en-US"/>
          </a:p>
        </p:txBody>
      </p:sp>
    </p:spTree>
    <p:extLst>
      <p:ext uri="{BB962C8B-B14F-4D97-AF65-F5344CB8AC3E}">
        <p14:creationId xmlns:p14="http://schemas.microsoft.com/office/powerpoint/2010/main" val="33868846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9F3493-1E03-4EE8-B2A4-3F4E24804402}" type="datetime1">
              <a:rPr lang="en-US" smtClean="0"/>
              <a:t>10/22/2014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EPM Strategy</a:t>
            </a:r>
            <a:endParaRPr lang="en-US" dirty="0"/>
          </a:p>
        </p:txBody>
      </p:sp>
      <p:sp>
        <p:nvSpPr>
          <p:cNvPr id="6" name="Slide Number Placeholder 17"/>
          <p:cNvSpPr>
            <a:spLocks noGrp="1"/>
          </p:cNvSpPr>
          <p:nvPr>
            <p:ph type="sldNum" sz="quarter" idx="12"/>
          </p:nvPr>
        </p:nvSpPr>
        <p:spPr/>
        <p:txBody>
          <a:bodyPr/>
          <a:lstStyle>
            <a:lvl1pPr>
              <a:defRPr/>
            </a:lvl1pPr>
          </a:lstStyle>
          <a:p>
            <a:fld id="{81379B09-16E6-41BD-B70D-2BCE0CA5BCA8}" type="slidenum">
              <a:rPr lang="en-US" altLang="en-US"/>
              <a:pPr/>
              <a:t>‹#›</a:t>
            </a:fld>
            <a:endParaRPr lang="en-US" altLang="en-US"/>
          </a:p>
        </p:txBody>
      </p:sp>
    </p:spTree>
    <p:extLst>
      <p:ext uri="{BB962C8B-B14F-4D97-AF65-F5344CB8AC3E}">
        <p14:creationId xmlns:p14="http://schemas.microsoft.com/office/powerpoint/2010/main" val="30426481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3B46432-A153-4298-B065-60186AB6455A}" type="datetime1">
              <a:rPr lang="en-US" smtClean="0"/>
              <a:t>10/22/2014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EPM Strategy</a:t>
            </a:r>
            <a:endParaRPr lang="en-US" dirty="0"/>
          </a:p>
        </p:txBody>
      </p:sp>
      <p:sp>
        <p:nvSpPr>
          <p:cNvPr id="6" name="Slide Number Placeholder 17"/>
          <p:cNvSpPr>
            <a:spLocks noGrp="1"/>
          </p:cNvSpPr>
          <p:nvPr>
            <p:ph type="sldNum" sz="quarter" idx="12"/>
          </p:nvPr>
        </p:nvSpPr>
        <p:spPr/>
        <p:txBody>
          <a:bodyPr/>
          <a:lstStyle>
            <a:lvl1pPr>
              <a:defRPr/>
            </a:lvl1pPr>
          </a:lstStyle>
          <a:p>
            <a:fld id="{D3368B95-9AA5-457F-968E-C7B5AA21D885}" type="slidenum">
              <a:rPr lang="en-US" altLang="en-US"/>
              <a:pPr/>
              <a:t>‹#›</a:t>
            </a:fld>
            <a:endParaRPr lang="en-US" altLang="en-US"/>
          </a:p>
        </p:txBody>
      </p:sp>
    </p:spTree>
    <p:extLst>
      <p:ext uri="{BB962C8B-B14F-4D97-AF65-F5344CB8AC3E}">
        <p14:creationId xmlns:p14="http://schemas.microsoft.com/office/powerpoint/2010/main" val="42888517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2EDB23-ECBF-466D-91DD-43BD3F7730EB}" type="datetime1">
              <a:rPr lang="en-US" smtClean="0"/>
              <a:t>10/22/2014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EPM Strategy</a:t>
            </a:r>
            <a:endParaRPr lang="en-US" dirty="0"/>
          </a:p>
        </p:txBody>
      </p:sp>
      <p:sp>
        <p:nvSpPr>
          <p:cNvPr id="6" name="Slide Number Placeholder 17"/>
          <p:cNvSpPr>
            <a:spLocks noGrp="1"/>
          </p:cNvSpPr>
          <p:nvPr>
            <p:ph type="sldNum" sz="quarter" idx="12"/>
          </p:nvPr>
        </p:nvSpPr>
        <p:spPr/>
        <p:txBody>
          <a:bodyPr/>
          <a:lstStyle>
            <a:lvl1pPr>
              <a:defRPr/>
            </a:lvl1pPr>
          </a:lstStyle>
          <a:p>
            <a:fld id="{9DAF52E2-0F75-4273-A7C4-390352A76213}" type="slidenum">
              <a:rPr lang="en-US" altLang="en-US"/>
              <a:pPr/>
              <a:t>‹#›</a:t>
            </a:fld>
            <a:endParaRPr lang="en-US" altLang="en-US"/>
          </a:p>
        </p:txBody>
      </p:sp>
    </p:spTree>
    <p:extLst>
      <p:ext uri="{BB962C8B-B14F-4D97-AF65-F5344CB8AC3E}">
        <p14:creationId xmlns:p14="http://schemas.microsoft.com/office/powerpoint/2010/main" val="25103502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5202DF80-D515-41C9-80B5-84056FD08BD3}" type="datetime1">
              <a:rPr lang="en-US" smtClean="0"/>
              <a:t>10/22/2014</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smtClean="0"/>
              <a:t>EPM Strategy</a:t>
            </a:r>
            <a:endParaRPr lang="en-US"/>
          </a:p>
        </p:txBody>
      </p:sp>
      <p:sp>
        <p:nvSpPr>
          <p:cNvPr id="8" name="Slide Number Placeholder 5"/>
          <p:cNvSpPr>
            <a:spLocks noGrp="1"/>
          </p:cNvSpPr>
          <p:nvPr>
            <p:ph type="sldNum" sz="quarter" idx="12"/>
          </p:nvPr>
        </p:nvSpPr>
        <p:spPr/>
        <p:txBody>
          <a:bodyPr/>
          <a:lstStyle>
            <a:lvl1pPr>
              <a:defRPr/>
            </a:lvl1pPr>
          </a:lstStyle>
          <a:p>
            <a:fld id="{CB88C3DF-1928-4DB5-A8CC-97B7919997DC}" type="slidenum">
              <a:rPr lang="en-US" altLang="en-US"/>
              <a:pPr/>
              <a:t>‹#›</a:t>
            </a:fld>
            <a:endParaRPr lang="en-US" altLang="en-US"/>
          </a:p>
        </p:txBody>
      </p:sp>
    </p:spTree>
    <p:extLst>
      <p:ext uri="{BB962C8B-B14F-4D97-AF65-F5344CB8AC3E}">
        <p14:creationId xmlns:p14="http://schemas.microsoft.com/office/powerpoint/2010/main" val="128055207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2FE58DC-A209-4670-9BE5-EC3A716BBBA9}" type="datetime1">
              <a:rPr lang="en-US" smtClean="0"/>
              <a:t>10/22/2014</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EPM Strategy</a:t>
            </a:r>
            <a:endParaRPr lang="en-US" dirty="0"/>
          </a:p>
        </p:txBody>
      </p:sp>
      <p:sp>
        <p:nvSpPr>
          <p:cNvPr id="7" name="Slide Number Placeholder 17"/>
          <p:cNvSpPr>
            <a:spLocks noGrp="1"/>
          </p:cNvSpPr>
          <p:nvPr>
            <p:ph type="sldNum" sz="quarter" idx="12"/>
          </p:nvPr>
        </p:nvSpPr>
        <p:spPr/>
        <p:txBody>
          <a:bodyPr/>
          <a:lstStyle>
            <a:lvl1pPr>
              <a:defRPr/>
            </a:lvl1pPr>
          </a:lstStyle>
          <a:p>
            <a:fld id="{05DCD7B1-511B-4E82-9D66-2E2A21771E07}" type="slidenum">
              <a:rPr lang="en-US" altLang="en-US"/>
              <a:pPr/>
              <a:t>‹#›</a:t>
            </a:fld>
            <a:endParaRPr lang="en-US" altLang="en-US"/>
          </a:p>
        </p:txBody>
      </p:sp>
    </p:spTree>
    <p:extLst>
      <p:ext uri="{BB962C8B-B14F-4D97-AF65-F5344CB8AC3E}">
        <p14:creationId xmlns:p14="http://schemas.microsoft.com/office/powerpoint/2010/main" val="11451462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8848341-5790-4745-AC43-F4C76F3B8577}" type="datetime1">
              <a:rPr lang="en-US" smtClean="0"/>
              <a:t>10/22/2014</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smtClean="0"/>
              <a:t>EPM Strategy</a:t>
            </a:r>
            <a:endParaRPr lang="en-US"/>
          </a:p>
        </p:txBody>
      </p:sp>
      <p:sp>
        <p:nvSpPr>
          <p:cNvPr id="9" name="Slide Number Placeholder 8"/>
          <p:cNvSpPr>
            <a:spLocks noGrp="1"/>
          </p:cNvSpPr>
          <p:nvPr>
            <p:ph type="sldNum" sz="quarter" idx="12"/>
          </p:nvPr>
        </p:nvSpPr>
        <p:spPr/>
        <p:txBody>
          <a:bodyPr/>
          <a:lstStyle>
            <a:lvl1pPr>
              <a:defRPr/>
            </a:lvl1pPr>
          </a:lstStyle>
          <a:p>
            <a:fld id="{9074207B-DA41-4719-A9DB-E817109794FD}" type="slidenum">
              <a:rPr lang="en-US" altLang="en-US"/>
              <a:pPr/>
              <a:t>‹#›</a:t>
            </a:fld>
            <a:endParaRPr lang="en-US" altLang="en-US"/>
          </a:p>
        </p:txBody>
      </p:sp>
    </p:spTree>
    <p:extLst>
      <p:ext uri="{BB962C8B-B14F-4D97-AF65-F5344CB8AC3E}">
        <p14:creationId xmlns:p14="http://schemas.microsoft.com/office/powerpoint/2010/main" val="42613570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C1B995F-F934-4F20-AE42-3455F3A000DA}" type="datetime1">
              <a:rPr lang="en-US" smtClean="0"/>
              <a:t>10/22/2014</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smtClean="0"/>
              <a:t>EPM Strategy</a:t>
            </a:r>
            <a:endParaRPr lang="en-US" dirty="0"/>
          </a:p>
        </p:txBody>
      </p:sp>
      <p:sp>
        <p:nvSpPr>
          <p:cNvPr id="5" name="Slide Number Placeholder 17"/>
          <p:cNvSpPr>
            <a:spLocks noGrp="1"/>
          </p:cNvSpPr>
          <p:nvPr>
            <p:ph type="sldNum" sz="quarter" idx="12"/>
          </p:nvPr>
        </p:nvSpPr>
        <p:spPr/>
        <p:txBody>
          <a:bodyPr/>
          <a:lstStyle>
            <a:lvl1pPr>
              <a:defRPr/>
            </a:lvl1pPr>
          </a:lstStyle>
          <a:p>
            <a:fld id="{053C506D-A6ED-4B93-B3C2-4357EB2B2677}" type="slidenum">
              <a:rPr lang="en-US" altLang="en-US"/>
              <a:pPr/>
              <a:t>‹#›</a:t>
            </a:fld>
            <a:endParaRPr lang="en-US" altLang="en-US"/>
          </a:p>
        </p:txBody>
      </p:sp>
    </p:spTree>
    <p:extLst>
      <p:ext uri="{BB962C8B-B14F-4D97-AF65-F5344CB8AC3E}">
        <p14:creationId xmlns:p14="http://schemas.microsoft.com/office/powerpoint/2010/main" val="36593027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2EFF938-BB79-4B24-A759-223434593389}" type="datetime1">
              <a:rPr lang="en-US" smtClean="0"/>
              <a:t>10/22/2014</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smtClean="0"/>
              <a:t>EPM Strategy</a:t>
            </a:r>
            <a:endParaRPr lang="en-US" dirty="0"/>
          </a:p>
        </p:txBody>
      </p:sp>
      <p:sp>
        <p:nvSpPr>
          <p:cNvPr id="4" name="Slide Number Placeholder 17"/>
          <p:cNvSpPr>
            <a:spLocks noGrp="1"/>
          </p:cNvSpPr>
          <p:nvPr>
            <p:ph type="sldNum" sz="quarter" idx="12"/>
          </p:nvPr>
        </p:nvSpPr>
        <p:spPr/>
        <p:txBody>
          <a:bodyPr/>
          <a:lstStyle>
            <a:lvl1pPr>
              <a:defRPr/>
            </a:lvl1pPr>
          </a:lstStyle>
          <a:p>
            <a:fld id="{7698F0AF-08C2-45EB-87F4-38F76B864DD8}" type="slidenum">
              <a:rPr lang="en-US" altLang="en-US"/>
              <a:pPr/>
              <a:t>‹#›</a:t>
            </a:fld>
            <a:endParaRPr lang="en-US" altLang="en-US"/>
          </a:p>
        </p:txBody>
      </p:sp>
    </p:spTree>
    <p:extLst>
      <p:ext uri="{BB962C8B-B14F-4D97-AF65-F5344CB8AC3E}">
        <p14:creationId xmlns:p14="http://schemas.microsoft.com/office/powerpoint/2010/main" val="29048197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B2064162-5490-487D-B11E-34A48EC74C2E}" type="datetime1">
              <a:rPr lang="en-US" smtClean="0"/>
              <a:t>10/22/2014</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EPM Strategy</a:t>
            </a: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fld id="{0FE01099-C6CE-4738-A69A-1E0C9D3C756D}" type="slidenum">
              <a:rPr lang="en-US" altLang="en-US"/>
              <a:pPr/>
              <a:t>‹#›</a:t>
            </a:fld>
            <a:endParaRPr lang="en-US" altLang="en-US"/>
          </a:p>
        </p:txBody>
      </p:sp>
    </p:spTree>
    <p:extLst>
      <p:ext uri="{BB962C8B-B14F-4D97-AF65-F5344CB8AC3E}">
        <p14:creationId xmlns:p14="http://schemas.microsoft.com/office/powerpoint/2010/main" val="34950954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9506D56-5752-4F82-B0CE-C921F7ECB4C7}" type="datetime1">
              <a:rPr lang="en-US" smtClean="0"/>
              <a:t>10/22/2014</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EPM Strategy</a:t>
            </a:r>
            <a:endParaRPr lang="en-US"/>
          </a:p>
        </p:txBody>
      </p:sp>
      <p:sp>
        <p:nvSpPr>
          <p:cNvPr id="7" name="Slide Number Placeholder 6"/>
          <p:cNvSpPr>
            <a:spLocks noGrp="1"/>
          </p:cNvSpPr>
          <p:nvPr>
            <p:ph type="sldNum" sz="quarter" idx="12"/>
          </p:nvPr>
        </p:nvSpPr>
        <p:spPr/>
        <p:txBody>
          <a:bodyPr/>
          <a:lstStyle>
            <a:lvl1pPr>
              <a:defRPr/>
            </a:lvl1pPr>
          </a:lstStyle>
          <a:p>
            <a:fld id="{EFF45AB5-B105-4B59-8259-3C415A91B080}" type="slidenum">
              <a:rPr lang="en-US" altLang="en-US"/>
              <a:pPr/>
              <a:t>‹#›</a:t>
            </a:fld>
            <a:endParaRPr lang="en-US" altLang="en-US"/>
          </a:p>
        </p:txBody>
      </p:sp>
    </p:spTree>
    <p:extLst>
      <p:ext uri="{BB962C8B-B14F-4D97-AF65-F5344CB8AC3E}">
        <p14:creationId xmlns:p14="http://schemas.microsoft.com/office/powerpoint/2010/main" val="4431492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0BB46"/>
            </a:gs>
            <a:gs pos="100000">
              <a:srgbClr val="004B8C"/>
            </a:gs>
          </a:gsLst>
          <a:lin ang="12960000" scaled="0"/>
          <a:tileRect/>
        </a:gra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B032DACA-2C98-4B6F-8C8F-03322A72B93D}" type="datetime1">
              <a:rPr lang="en-US" smtClean="0"/>
              <a:t>10/22/2014</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r>
              <a:rPr lang="en-US" smtClean="0"/>
              <a:t>EPM Strategy</a:t>
            </a:r>
            <a:endParaRPr lang="en-US" dirty="0"/>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a:defRPr sz="1000">
                <a:solidFill>
                  <a:srgbClr val="9B9A98"/>
                </a:solidFill>
              </a:defRPr>
            </a:lvl1pPr>
          </a:lstStyle>
          <a:p>
            <a:fld id="{934FCC79-AB8C-4223-B814-6D286354D3F2}"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iming>
    <p:tnLst>
      <p:par>
        <p:cTn id="1" dur="indefinite" restart="never" nodeType="tmRoot"/>
      </p:par>
    </p:tnLst>
  </p:timing>
  <p:hf sldNum="0" hdr="0" dt="0"/>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anose="020B0503020102020204" pitchFamily="34" charset="0"/>
        </a:defRPr>
      </a:lvl2pPr>
      <a:lvl3pPr algn="l" rtl="0" fontAlgn="base">
        <a:spcBef>
          <a:spcPct val="0"/>
        </a:spcBef>
        <a:spcAft>
          <a:spcPct val="0"/>
        </a:spcAft>
        <a:defRPr sz="4600">
          <a:solidFill>
            <a:schemeClr val="tx1"/>
          </a:solidFill>
          <a:latin typeface="Franklin Gothic Book" panose="020B0503020102020204" pitchFamily="34" charset="0"/>
        </a:defRPr>
      </a:lvl3pPr>
      <a:lvl4pPr algn="l" rtl="0" fontAlgn="base">
        <a:spcBef>
          <a:spcPct val="0"/>
        </a:spcBef>
        <a:spcAft>
          <a:spcPct val="0"/>
        </a:spcAft>
        <a:defRPr sz="4600">
          <a:solidFill>
            <a:schemeClr val="tx1"/>
          </a:solidFill>
          <a:latin typeface="Franklin Gothic Book" panose="020B0503020102020204" pitchFamily="34" charset="0"/>
        </a:defRPr>
      </a:lvl4pPr>
      <a:lvl5pPr algn="l" rtl="0" fontAlgn="base">
        <a:spcBef>
          <a:spcPct val="0"/>
        </a:spcBef>
        <a:spcAft>
          <a:spcPct val="0"/>
        </a:spcAft>
        <a:defRPr sz="4600">
          <a:solidFill>
            <a:schemeClr val="tx1"/>
          </a:solidFill>
          <a:latin typeface="Franklin Gothic Book" panose="020B0503020102020204" pitchFamily="34" charset="0"/>
        </a:defRPr>
      </a:lvl5pPr>
      <a:lvl6pPr marL="457200" algn="l" rtl="0" fontAlgn="base">
        <a:spcBef>
          <a:spcPct val="0"/>
        </a:spcBef>
        <a:spcAft>
          <a:spcPct val="0"/>
        </a:spcAft>
        <a:defRPr sz="4600">
          <a:solidFill>
            <a:schemeClr val="tx1"/>
          </a:solidFill>
          <a:latin typeface="Franklin Gothic Book" panose="020B0503020102020204" pitchFamily="34" charset="0"/>
        </a:defRPr>
      </a:lvl6pPr>
      <a:lvl7pPr marL="914400" algn="l" rtl="0" fontAlgn="base">
        <a:spcBef>
          <a:spcPct val="0"/>
        </a:spcBef>
        <a:spcAft>
          <a:spcPct val="0"/>
        </a:spcAft>
        <a:defRPr sz="4600">
          <a:solidFill>
            <a:schemeClr val="tx1"/>
          </a:solidFill>
          <a:latin typeface="Franklin Gothic Book" panose="020B0503020102020204" pitchFamily="34" charset="0"/>
        </a:defRPr>
      </a:lvl7pPr>
      <a:lvl8pPr marL="1371600" algn="l" rtl="0" fontAlgn="base">
        <a:spcBef>
          <a:spcPct val="0"/>
        </a:spcBef>
        <a:spcAft>
          <a:spcPct val="0"/>
        </a:spcAft>
        <a:defRPr sz="4600">
          <a:solidFill>
            <a:schemeClr val="tx1"/>
          </a:solidFill>
          <a:latin typeface="Franklin Gothic Book" panose="020B0503020102020204" pitchFamily="34" charset="0"/>
        </a:defRPr>
      </a:lvl8pPr>
      <a:lvl9pPr marL="1828800" algn="l" rtl="0" fontAlgn="base">
        <a:spcBef>
          <a:spcPct val="0"/>
        </a:spcBef>
        <a:spcAft>
          <a:spcPct val="0"/>
        </a:spcAft>
        <a:defRPr sz="4600">
          <a:solidFill>
            <a:schemeClr val="tx1"/>
          </a:solidFill>
          <a:latin typeface="Franklin Gothic Book" panose="020B0503020102020204" pitchFamily="34" charset="0"/>
        </a:defRPr>
      </a:lvl9pPr>
    </p:titleStyle>
    <p:bodyStyle>
      <a:lvl1pPr marL="419100"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0BB46"/>
            </a:gs>
            <a:gs pos="100000">
              <a:srgbClr val="004B8C"/>
            </a:gs>
          </a:gsLst>
          <a:lin ang="12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9064" y="3337560"/>
            <a:ext cx="7419536" cy="2301240"/>
          </a:xfrm>
        </p:spPr>
        <p:txBody>
          <a:bodyPr>
            <a:normAutofit/>
          </a:bodyPr>
          <a:lstStyle/>
          <a:p>
            <a:pPr fontAlgn="auto">
              <a:spcAft>
                <a:spcPts val="0"/>
              </a:spcAft>
              <a:defRPr/>
            </a:pPr>
            <a:r>
              <a:rPr dirty="0" smtClean="0">
                <a:solidFill>
                  <a:srgbClr val="004B8C"/>
                </a:solidFill>
                <a:latin typeface="+mn-lt"/>
              </a:rPr>
              <a:t>The Value of Project Management</a:t>
            </a:r>
            <a:endParaRPr dirty="0">
              <a:solidFill>
                <a:srgbClr val="004B8C"/>
              </a:solidFill>
              <a:latin typeface="+mn-lt"/>
            </a:endParaRPr>
          </a:p>
        </p:txBody>
      </p:sp>
      <p:sp>
        <p:nvSpPr>
          <p:cNvPr id="7171" name="Subtitle 2"/>
          <p:cNvSpPr>
            <a:spLocks noGrp="1"/>
          </p:cNvSpPr>
          <p:nvPr>
            <p:ph type="subTitle" idx="1"/>
          </p:nvPr>
        </p:nvSpPr>
        <p:spPr>
          <a:xfrm>
            <a:off x="240726" y="2057400"/>
            <a:ext cx="7796212" cy="762000"/>
          </a:xfrm>
        </p:spPr>
        <p:txBody>
          <a:bodyPr/>
          <a:lstStyle/>
          <a:p>
            <a:r>
              <a:rPr lang="en-US" altLang="en-US" dirty="0" smtClean="0"/>
              <a:t>Making a Case for Implementing </a:t>
            </a:r>
            <a:r>
              <a:rPr lang="en-US" altLang="en-US" dirty="0" smtClean="0"/>
              <a:t>Project </a:t>
            </a:r>
            <a:r>
              <a:rPr lang="en-US" altLang="en-US" dirty="0" smtClean="0"/>
              <a:t>Management Concepts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14600"/>
            <a:ext cx="7239000" cy="1826363"/>
          </a:xfrm>
        </p:spPr>
        <p:txBody>
          <a:bodyPr>
            <a:normAutofit/>
          </a:bodyPr>
          <a:lstStyle/>
          <a:p>
            <a:pPr fontAlgn="auto">
              <a:spcAft>
                <a:spcPts val="0"/>
              </a:spcAft>
              <a:defRPr/>
            </a:pPr>
            <a:r>
              <a:rPr lang="en-US" dirty="0" smtClean="0">
                <a:solidFill>
                  <a:srgbClr val="004B8C"/>
                </a:solidFill>
                <a:latin typeface="+mn-lt"/>
              </a:rPr>
              <a:t>Why Project </a:t>
            </a:r>
            <a:r>
              <a:rPr lang="en-US" dirty="0" smtClean="0">
                <a:solidFill>
                  <a:srgbClr val="004B8C"/>
                </a:solidFill>
                <a:latin typeface="+mn-lt"/>
              </a:rPr>
              <a:t>Management</a:t>
            </a:r>
            <a:r>
              <a:rPr lang="en-US" dirty="0" smtClean="0">
                <a:solidFill>
                  <a:srgbClr val="004B8C"/>
                </a:solidFill>
                <a:latin typeface="+mn-lt"/>
              </a:rPr>
              <a:t>?</a:t>
            </a:r>
            <a:endParaRPr lang="en-US" dirty="0">
              <a:solidFill>
                <a:srgbClr val="004B8C"/>
              </a:solidFill>
              <a:latin typeface="+mn-lt"/>
            </a:endParaRPr>
          </a:p>
        </p:txBody>
      </p:sp>
      <p:sp>
        <p:nvSpPr>
          <p:cNvPr id="3" name="Footer Placeholder 2"/>
          <p:cNvSpPr>
            <a:spLocks noGrp="1"/>
          </p:cNvSpPr>
          <p:nvPr>
            <p:ph type="ftr" sz="quarter" idx="11"/>
          </p:nvPr>
        </p:nvSpPr>
        <p:spPr/>
        <p:txBody>
          <a:bodyPr/>
          <a:lstStyle/>
          <a:p>
            <a:pPr>
              <a:defRPr/>
            </a:pPr>
            <a:r>
              <a:rPr lang="en-US" smtClean="0"/>
              <a:t>EPM Strategy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Project Management</a:t>
            </a:r>
          </a:p>
        </p:txBody>
      </p:sp>
      <p:sp>
        <p:nvSpPr>
          <p:cNvPr id="3" name="Content Placeholder 2"/>
          <p:cNvSpPr>
            <a:spLocks noGrp="1"/>
          </p:cNvSpPr>
          <p:nvPr>
            <p:ph idx="1"/>
          </p:nvPr>
        </p:nvSpPr>
        <p:spPr/>
        <p:txBody>
          <a:bodyPr/>
          <a:lstStyle/>
          <a:p>
            <a:r>
              <a:rPr lang="en-US" altLang="en-US" smtClean="0"/>
              <a:t>Increased flow of information</a:t>
            </a:r>
          </a:p>
          <a:p>
            <a:r>
              <a:rPr lang="en-US" altLang="en-US" smtClean="0"/>
              <a:t>Ability to make better informed decisions</a:t>
            </a:r>
          </a:p>
          <a:p>
            <a:pPr lvl="1"/>
            <a:r>
              <a:rPr lang="en-US" altLang="en-US" smtClean="0"/>
              <a:t>Fewer mistakes</a:t>
            </a:r>
          </a:p>
          <a:p>
            <a:pPr lvl="1"/>
            <a:r>
              <a:rPr lang="en-US" altLang="en-US" smtClean="0"/>
              <a:t>Reduction in stops and starts of costly projects</a:t>
            </a:r>
          </a:p>
        </p:txBody>
      </p:sp>
      <p:sp>
        <p:nvSpPr>
          <p:cNvPr id="4" name="Footer Placeholder 3"/>
          <p:cNvSpPr>
            <a:spLocks noGrp="1"/>
          </p:cNvSpPr>
          <p:nvPr>
            <p:ph type="ftr" sz="quarter" idx="11"/>
          </p:nvPr>
        </p:nvSpPr>
        <p:spPr/>
        <p:txBody>
          <a:bodyPr/>
          <a:lstStyle/>
          <a:p>
            <a:pPr>
              <a:defRPr/>
            </a:pPr>
            <a:r>
              <a:rPr lang="en-US" smtClean="0"/>
              <a:t>EPM Strategy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ox(out)">
                                      <p:cBhvr>
                                        <p:cTn id="19" dur="500"/>
                                        <p:tgtEl>
                                          <p:spTgt spid="3">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ox(out)">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667000"/>
            <a:ext cx="6629400" cy="1826363"/>
          </a:xfrm>
        </p:spPr>
        <p:txBody>
          <a:bodyPr>
            <a:normAutofit/>
          </a:bodyPr>
          <a:lstStyle/>
          <a:p>
            <a:pPr fontAlgn="auto">
              <a:spcAft>
                <a:spcPts val="0"/>
              </a:spcAft>
              <a:defRPr/>
            </a:pPr>
            <a:r>
              <a:rPr lang="en-US" dirty="0" smtClean="0">
                <a:solidFill>
                  <a:srgbClr val="004B8C"/>
                </a:solidFill>
                <a:latin typeface="+mn-lt"/>
              </a:rPr>
              <a:t>Is it Worth It?</a:t>
            </a:r>
            <a:endParaRPr lang="en-US" dirty="0">
              <a:solidFill>
                <a:srgbClr val="004B8C"/>
              </a:solidFill>
              <a:latin typeface="+mn-lt"/>
            </a:endParaRPr>
          </a:p>
        </p:txBody>
      </p:sp>
      <p:sp>
        <p:nvSpPr>
          <p:cNvPr id="3" name="Footer Placeholder 2"/>
          <p:cNvSpPr>
            <a:spLocks noGrp="1"/>
          </p:cNvSpPr>
          <p:nvPr>
            <p:ph type="ftr" sz="quarter" idx="11"/>
          </p:nvPr>
        </p:nvSpPr>
        <p:spPr/>
        <p:txBody>
          <a:bodyPr/>
          <a:lstStyle/>
          <a:p>
            <a:pPr>
              <a:defRPr/>
            </a:pPr>
            <a:r>
              <a:rPr lang="en-US" smtClean="0"/>
              <a:t>EPM Strategy</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What’s it Worth to You?</a:t>
            </a:r>
          </a:p>
        </p:txBody>
      </p:sp>
      <p:sp>
        <p:nvSpPr>
          <p:cNvPr id="3" name="Content Placeholder 2"/>
          <p:cNvSpPr>
            <a:spLocks noGrp="1"/>
          </p:cNvSpPr>
          <p:nvPr>
            <p:ph idx="1"/>
          </p:nvPr>
        </p:nvSpPr>
        <p:spPr/>
        <p:txBody>
          <a:bodyPr>
            <a:normAutofit lnSpcReduction="10000"/>
          </a:bodyPr>
          <a:lstStyle/>
          <a:p>
            <a:pPr marL="420624" indent="-384048" fontAlgn="auto">
              <a:spcAft>
                <a:spcPts val="0"/>
              </a:spcAft>
              <a:buFont typeface="Wingdings 2"/>
              <a:buChar char=""/>
              <a:defRPr/>
            </a:pPr>
            <a:r>
              <a:rPr lang="en-US" dirty="0" smtClean="0"/>
              <a:t>What is a single view of ALL your projects worth?</a:t>
            </a:r>
          </a:p>
          <a:p>
            <a:pPr marL="722376" lvl="1" indent="-274320" fontAlgn="auto">
              <a:spcAft>
                <a:spcPts val="0"/>
              </a:spcAft>
              <a:buFont typeface="Wingdings 2"/>
              <a:buChar char=""/>
              <a:defRPr/>
            </a:pPr>
            <a:r>
              <a:rPr lang="en-US" dirty="0" smtClean="0"/>
              <a:t>How does each project align with the company’s strategic goals?</a:t>
            </a:r>
          </a:p>
          <a:p>
            <a:pPr marL="420624" indent="-384048" fontAlgn="auto">
              <a:spcAft>
                <a:spcPts val="0"/>
              </a:spcAft>
              <a:buFont typeface="Wingdings 2"/>
              <a:buChar char=""/>
              <a:defRPr/>
            </a:pPr>
            <a:r>
              <a:rPr lang="en-US" dirty="0" smtClean="0"/>
              <a:t>Would you like to have:</a:t>
            </a:r>
          </a:p>
          <a:p>
            <a:pPr marL="722376" lvl="1" indent="-274320" fontAlgn="auto">
              <a:spcAft>
                <a:spcPts val="0"/>
              </a:spcAft>
              <a:buFont typeface="Wingdings 2"/>
              <a:buChar char=""/>
              <a:defRPr/>
            </a:pPr>
            <a:r>
              <a:rPr lang="en-US" dirty="0" smtClean="0"/>
              <a:t>Productivity Improvements?</a:t>
            </a:r>
          </a:p>
          <a:p>
            <a:pPr marL="722376" lvl="1" indent="-274320" fontAlgn="auto">
              <a:spcAft>
                <a:spcPts val="0"/>
              </a:spcAft>
              <a:buFont typeface="Wingdings 2"/>
              <a:buChar char=""/>
              <a:defRPr/>
            </a:pPr>
            <a:r>
              <a:rPr lang="en-US" dirty="0" smtClean="0"/>
              <a:t>Better Resource Allocation?</a:t>
            </a:r>
          </a:p>
          <a:p>
            <a:pPr marL="722376" lvl="1" indent="-274320" fontAlgn="auto">
              <a:spcAft>
                <a:spcPts val="0"/>
              </a:spcAft>
              <a:buFont typeface="Wingdings 2"/>
              <a:buChar char=""/>
              <a:defRPr/>
            </a:pPr>
            <a:r>
              <a:rPr lang="en-US" dirty="0" smtClean="0"/>
              <a:t>Time to Market Enhancements?</a:t>
            </a:r>
          </a:p>
          <a:p>
            <a:pPr marL="722376" lvl="1" indent="-274320" fontAlgn="auto">
              <a:spcAft>
                <a:spcPts val="0"/>
              </a:spcAft>
              <a:buFont typeface="Wingdings 2"/>
              <a:buChar char=""/>
              <a:defRPr/>
            </a:pPr>
            <a:r>
              <a:rPr lang="en-US" dirty="0" smtClean="0"/>
              <a:t>Cost Reductions?</a:t>
            </a:r>
          </a:p>
          <a:p>
            <a:pPr marL="722376" lvl="1" indent="-274320" fontAlgn="auto">
              <a:spcAft>
                <a:spcPts val="0"/>
              </a:spcAft>
              <a:buFont typeface="Wingdings 2"/>
              <a:buChar char=""/>
              <a:defRPr/>
            </a:pPr>
            <a:r>
              <a:rPr lang="en-US" dirty="0" smtClean="0"/>
              <a:t>Timely information?</a:t>
            </a:r>
          </a:p>
          <a:p>
            <a:pPr marL="722376" lvl="1" indent="-274320" fontAlgn="auto">
              <a:spcAft>
                <a:spcPts val="0"/>
              </a:spcAft>
              <a:buFont typeface="Wingdings 2"/>
              <a:buChar char=""/>
              <a:defRPr/>
            </a:pPr>
            <a:endParaRPr lang="en-US" dirty="0" smtClean="0"/>
          </a:p>
          <a:p>
            <a:pPr marL="420624" indent="-384048" fontAlgn="auto">
              <a:spcAft>
                <a:spcPts val="0"/>
              </a:spcAft>
              <a:buFont typeface="Wingdings 2"/>
              <a:buChar char=""/>
              <a:defRPr/>
            </a:pPr>
            <a:endParaRPr lang="en-US" dirty="0"/>
          </a:p>
        </p:txBody>
      </p:sp>
      <p:sp>
        <p:nvSpPr>
          <p:cNvPr id="4" name="Footer Placeholder 3"/>
          <p:cNvSpPr>
            <a:spLocks noGrp="1"/>
          </p:cNvSpPr>
          <p:nvPr>
            <p:ph type="ftr" sz="quarter" idx="11"/>
          </p:nvPr>
        </p:nvSpPr>
        <p:spPr/>
        <p:txBody>
          <a:bodyPr/>
          <a:lstStyle/>
          <a:p>
            <a:pPr>
              <a:defRPr/>
            </a:pPr>
            <a:r>
              <a:rPr lang="en-US" smtClean="0"/>
              <a:t>EPM Strategy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out)">
                                      <p:cBhvr>
                                        <p:cTn id="13" dur="500"/>
                                        <p:tgtEl>
                                          <p:spTgt spid="3">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ox(out)">
                                      <p:cBhvr>
                                        <p:cTn id="24" dur="500"/>
                                        <p:tgtEl>
                                          <p:spTgt spid="3">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32"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ox(out)">
                                      <p:cBhvr>
                                        <p:cTn id="29" dur="500"/>
                                        <p:tgtEl>
                                          <p:spTgt spid="3">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32"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ox(out)">
                                      <p:cBhvr>
                                        <p:cTn id="34" dur="500"/>
                                        <p:tgtEl>
                                          <p:spTgt spid="3">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32"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ox(out)">
                                      <p:cBhvr>
                                        <p:cTn id="39" dur="500"/>
                                        <p:tgtEl>
                                          <p:spTgt spid="3">
                                            <p:txEl>
                                              <p:pRg st="6" end="6"/>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32"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ox(out)">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Project Resources &amp; Timesheets</a:t>
            </a:r>
            <a:endParaRPr lang="en-US" dirty="0"/>
          </a:p>
        </p:txBody>
      </p:sp>
      <p:sp>
        <p:nvSpPr>
          <p:cNvPr id="3" name="Content Placeholder 2"/>
          <p:cNvSpPr>
            <a:spLocks noGrp="1"/>
          </p:cNvSpPr>
          <p:nvPr>
            <p:ph idx="1"/>
          </p:nvPr>
        </p:nvSpPr>
        <p:spPr/>
        <p:txBody>
          <a:bodyPr/>
          <a:lstStyle/>
          <a:p>
            <a:r>
              <a:rPr lang="en-US" altLang="en-US" smtClean="0"/>
              <a:t>What are our resources working on?</a:t>
            </a:r>
          </a:p>
          <a:p>
            <a:r>
              <a:rPr lang="en-US" altLang="en-US" smtClean="0"/>
              <a:t>Are they overloaded on more than one project?</a:t>
            </a:r>
          </a:p>
          <a:p>
            <a:r>
              <a:rPr lang="en-US" altLang="en-US" smtClean="0"/>
              <a:t>If they’re overloaded, where can I shuffle the work?</a:t>
            </a:r>
          </a:p>
          <a:p>
            <a:endParaRPr lang="en-US" altLang="en-US" smtClean="0"/>
          </a:p>
        </p:txBody>
      </p:sp>
      <p:sp>
        <p:nvSpPr>
          <p:cNvPr id="4" name="Footer Placeholder 3"/>
          <p:cNvSpPr>
            <a:spLocks noGrp="1"/>
          </p:cNvSpPr>
          <p:nvPr>
            <p:ph type="ftr" sz="quarter" idx="11"/>
          </p:nvPr>
        </p:nvSpPr>
        <p:spPr/>
        <p:txBody>
          <a:bodyPr/>
          <a:lstStyle/>
          <a:p>
            <a:pPr>
              <a:defRPr/>
            </a:pPr>
            <a:r>
              <a:rPr lang="en-US" smtClean="0"/>
              <a:t>EPM Strategy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382000" cy="1826363"/>
          </a:xfrm>
        </p:spPr>
        <p:txBody>
          <a:bodyPr>
            <a:normAutofit/>
          </a:bodyPr>
          <a:lstStyle/>
          <a:p>
            <a:pPr fontAlgn="auto">
              <a:spcAft>
                <a:spcPts val="0"/>
              </a:spcAft>
              <a:defRPr/>
            </a:pPr>
            <a:r>
              <a:rPr lang="en-US" dirty="0" smtClean="0">
                <a:solidFill>
                  <a:srgbClr val="004B8C"/>
                </a:solidFill>
                <a:latin typeface="+mn-lt"/>
              </a:rPr>
              <a:t>What are some actual numbers?</a:t>
            </a:r>
            <a:endParaRPr lang="en-US" dirty="0">
              <a:solidFill>
                <a:srgbClr val="004B8C"/>
              </a:solidFill>
              <a:latin typeface="+mn-lt"/>
            </a:endParaRPr>
          </a:p>
        </p:txBody>
      </p:sp>
      <p:sp>
        <p:nvSpPr>
          <p:cNvPr id="3" name="Footer Placeholder 2"/>
          <p:cNvSpPr>
            <a:spLocks noGrp="1"/>
          </p:cNvSpPr>
          <p:nvPr>
            <p:ph type="ftr" sz="quarter" idx="11"/>
          </p:nvPr>
        </p:nvSpPr>
        <p:spPr/>
        <p:txBody>
          <a:bodyPr/>
          <a:lstStyle/>
          <a:p>
            <a:pPr>
              <a:defRPr/>
            </a:pPr>
            <a:r>
              <a:rPr lang="en-US" smtClean="0"/>
              <a:t>EPM Strategy</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The Survey Says…</a:t>
            </a:r>
          </a:p>
        </p:txBody>
      </p:sp>
      <p:sp>
        <p:nvSpPr>
          <p:cNvPr id="3" name="Content Placeholder 2"/>
          <p:cNvSpPr>
            <a:spLocks noGrp="1"/>
          </p:cNvSpPr>
          <p:nvPr>
            <p:ph idx="1"/>
          </p:nvPr>
        </p:nvSpPr>
        <p:spPr/>
        <p:txBody>
          <a:bodyPr/>
          <a:lstStyle/>
          <a:p>
            <a:r>
              <a:rPr lang="en-US" altLang="en-US" smtClean="0"/>
              <a:t>ROI 	25%</a:t>
            </a:r>
          </a:p>
          <a:p>
            <a:r>
              <a:rPr lang="en-US" altLang="en-US" smtClean="0"/>
              <a:t>Productivity	15%</a:t>
            </a:r>
          </a:p>
          <a:p>
            <a:r>
              <a:rPr lang="en-US" altLang="en-US" smtClean="0"/>
              <a:t>Time to Market Reduction    15%</a:t>
            </a:r>
          </a:p>
          <a:p>
            <a:r>
              <a:rPr lang="en-US" altLang="en-US" smtClean="0"/>
              <a:t>Project/Process Performance    20%</a:t>
            </a:r>
          </a:p>
        </p:txBody>
      </p:sp>
      <p:sp>
        <p:nvSpPr>
          <p:cNvPr id="4" name="Footer Placeholder 3"/>
          <p:cNvSpPr>
            <a:spLocks noGrp="1"/>
          </p:cNvSpPr>
          <p:nvPr>
            <p:ph type="ftr" sz="quarter" idx="11"/>
          </p:nvPr>
        </p:nvSpPr>
        <p:spPr/>
        <p:txBody>
          <a:bodyPr/>
          <a:lstStyle/>
          <a:p>
            <a:pPr>
              <a:defRPr/>
            </a:pPr>
            <a:r>
              <a:rPr lang="en-US" smtClean="0"/>
              <a:t>EPM Strategy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Conclusion</a:t>
            </a:r>
          </a:p>
        </p:txBody>
      </p:sp>
      <p:sp>
        <p:nvSpPr>
          <p:cNvPr id="3" name="Content Placeholder 2"/>
          <p:cNvSpPr>
            <a:spLocks noGrp="1"/>
          </p:cNvSpPr>
          <p:nvPr>
            <p:ph idx="1"/>
          </p:nvPr>
        </p:nvSpPr>
        <p:spPr/>
        <p:txBody>
          <a:bodyPr/>
          <a:lstStyle/>
          <a:p>
            <a:r>
              <a:rPr lang="en-US" altLang="en-US" smtClean="0"/>
              <a:t>While intangibles are hard to demonstrate, Project Management has been proven to be worth it in terms of:</a:t>
            </a:r>
          </a:p>
          <a:p>
            <a:pPr lvl="1"/>
            <a:r>
              <a:rPr lang="en-US" altLang="en-US" smtClean="0"/>
              <a:t>Increased efficiency</a:t>
            </a:r>
          </a:p>
          <a:p>
            <a:pPr lvl="1"/>
            <a:r>
              <a:rPr lang="en-US" altLang="en-US" smtClean="0"/>
              <a:t>Collaboration</a:t>
            </a:r>
          </a:p>
          <a:p>
            <a:pPr lvl="1"/>
            <a:r>
              <a:rPr lang="en-US" altLang="en-US" smtClean="0"/>
              <a:t>Overall Effectiveness</a:t>
            </a:r>
          </a:p>
        </p:txBody>
      </p:sp>
      <p:sp>
        <p:nvSpPr>
          <p:cNvPr id="4" name="Footer Placeholder 3"/>
          <p:cNvSpPr>
            <a:spLocks noGrp="1"/>
          </p:cNvSpPr>
          <p:nvPr>
            <p:ph type="ftr" sz="quarter" idx="11"/>
          </p:nvPr>
        </p:nvSpPr>
        <p:spPr/>
        <p:txBody>
          <a:bodyPr/>
          <a:lstStyle/>
          <a:p>
            <a:pPr>
              <a:defRPr/>
            </a:pPr>
            <a:r>
              <a:rPr lang="en-US" smtClean="0"/>
              <a:t>EPM Strategy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out)">
                                      <p:cBhvr>
                                        <p:cTn id="13" dur="500"/>
                                        <p:tgtEl>
                                          <p:spTgt spid="3">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out)">
                                      <p:cBhvr>
                                        <p:cTn id="18" dur="500"/>
                                        <p:tgtEl>
                                          <p:spTgt spid="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out)">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74</TotalTime>
  <Words>329</Words>
  <Application>Microsoft Office PowerPoint</Application>
  <PresentationFormat>On-screen Show (4:3)</PresentationFormat>
  <Paragraphs>59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Franklin Gothic Book</vt:lpstr>
      <vt:lpstr>Wingdings 2</vt:lpstr>
      <vt:lpstr>Calibri</vt:lpstr>
      <vt:lpstr>Technic</vt:lpstr>
      <vt:lpstr>The Value of Project Management</vt:lpstr>
      <vt:lpstr>Why Project Management?</vt:lpstr>
      <vt:lpstr>Project Management</vt:lpstr>
      <vt:lpstr>Is it Worth It?</vt:lpstr>
      <vt:lpstr>What’s it Worth to You?</vt:lpstr>
      <vt:lpstr>Project Resources &amp; Timesheets</vt:lpstr>
      <vt:lpstr>What are some actual numbers?</vt:lpstr>
      <vt:lpstr>The Survey Says…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Project Management</dc:title>
  <dc:creator>tfoster</dc:creator>
  <cp:lastModifiedBy>CQuiring</cp:lastModifiedBy>
  <cp:revision>13</cp:revision>
  <dcterms:created xsi:type="dcterms:W3CDTF">2010-03-10T18:32:45Z</dcterms:created>
  <dcterms:modified xsi:type="dcterms:W3CDTF">2014-10-22T20:52:45Z</dcterms:modified>
</cp:coreProperties>
</file>